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5" r:id="rId2"/>
    <p:sldId id="256" r:id="rId3"/>
    <p:sldId id="425" r:id="rId4"/>
    <p:sldId id="424" r:id="rId5"/>
    <p:sldId id="363" r:id="rId6"/>
    <p:sldId id="481" r:id="rId7"/>
    <p:sldId id="482" r:id="rId8"/>
    <p:sldId id="483" r:id="rId9"/>
    <p:sldId id="428" r:id="rId10"/>
    <p:sldId id="484" r:id="rId11"/>
    <p:sldId id="487" r:id="rId12"/>
    <p:sldId id="485" r:id="rId13"/>
    <p:sldId id="429" r:id="rId14"/>
    <p:sldId id="432" r:id="rId15"/>
    <p:sldId id="433" r:id="rId16"/>
    <p:sldId id="434" r:id="rId17"/>
    <p:sldId id="486" r:id="rId18"/>
    <p:sldId id="426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8" r:id="rId31"/>
    <p:sldId id="447" r:id="rId32"/>
    <p:sldId id="450" r:id="rId33"/>
    <p:sldId id="451" r:id="rId34"/>
    <p:sldId id="452" r:id="rId35"/>
    <p:sldId id="453" r:id="rId36"/>
    <p:sldId id="455" r:id="rId37"/>
    <p:sldId id="456" r:id="rId38"/>
    <p:sldId id="457" r:id="rId39"/>
    <p:sldId id="458" r:id="rId40"/>
    <p:sldId id="459" r:id="rId41"/>
    <p:sldId id="460" r:id="rId42"/>
    <p:sldId id="427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362" r:id="rId64"/>
  </p:sldIdLst>
  <p:sldSz cx="12192000" cy="6858000"/>
  <p:notesSz cx="6858000" cy="9144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9" autoAdjust="0"/>
    <p:restoredTop sz="99405" autoAdjust="0"/>
  </p:normalViewPr>
  <p:slideViewPr>
    <p:cSldViewPr showGuides="1">
      <p:cViewPr varScale="1">
        <p:scale>
          <a:sx n="126" d="100"/>
          <a:sy n="126" d="100"/>
        </p:scale>
        <p:origin x="630" y="12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9D9D55C-95E4-41FD-AB45-F879FA3D723C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9257AA48-FB45-41A4-B983-843866F35494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806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7DCAE6F-36AD-4C74-BBBF-FC6C0E5246A6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CCD876DF-602B-4646-9DE5-DB9FA5B63B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21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55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D5219FA-EEC8-4AD1-BC26-72E0B9023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FE34B5D-9250-4338-A533-222AF58181F6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06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D3DA344-566D-476C-B37A-2015E1269ACC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추정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89830B3-D086-4D5D-B19C-6F21EBE471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75720" y="6078467"/>
            <a:ext cx="1632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178753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8813800" y="44451"/>
            <a:ext cx="2947139" cy="523220"/>
            <a:chOff x="6685508" y="188640"/>
            <a:chExt cx="2211554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56" y="188640"/>
              <a:ext cx="648606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추정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63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06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01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97E74FDA-30E8-46B3-AA0C-C73114E2E0AC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23727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94DDE6-2DE1-45DD-A7EB-D14EE6F1A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2B8A9A-8980-4D89-A49C-3C66A898D6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10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242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059794-8823-4E36-BA6A-5EAB514F42B4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06D94EA-ED4B-415D-886D-5A3A569AD44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➌ 유효성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추정량의</a:t>
            </a:r>
            <a:r>
              <a:rPr kumimoji="0" lang="ko-KR" altLang="en-US" sz="1800" dirty="0">
                <a:solidFill>
                  <a:schemeClr val="tx1"/>
                </a:solidFill>
              </a:rPr>
              <a:t> 분산이 최소값이어야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유효성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(efficiency)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분산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분포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작을수록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바람직하다는 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이러한 조건은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여러 개일 경우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이들을 서로 비교하여 가장 유효한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추정량을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확인할 때 필요하다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만약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불편추정량이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과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로 두 개가 있다고 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en-US" altLang="ko-KR" sz="1600" b="0" dirty="0" err="1">
                    <a:solidFill>
                      <a:schemeClr val="tx1"/>
                    </a:solidFill>
                  </a:rPr>
                  <a:t>Var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)&gt; 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라면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보다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더 바람직한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추정량이라고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볼 수 있다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blipFill>
                <a:blip r:embed="rId2"/>
                <a:stretch>
                  <a:fillRect l="-457" b="-3740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8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➍ 평균 오차제곱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평균 오차제곱이 최소값이어야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평균에서 측정치를 뺀 나머지를 오차라고 하는데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차이가 최소여야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편차의 합은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0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되므로 오차는 편차에 제곱을 한 </a:t>
                </a:r>
                <a:r>
                  <a:rPr kumimoji="0" lang="ko-KR" altLang="en-US" sz="1600" dirty="0">
                    <a:solidFill>
                      <a:schemeClr val="tx1"/>
                    </a:solidFill>
                  </a:rPr>
                  <a:t>평균 오차제곱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(Mean Squared Error : MSE)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[(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a:rPr kumimoji="0" lang="en-US" altLang="ko-KR" sz="1600" b="0" i="1" baseline="3000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]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을 통해 살펴보며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값이 최소가 되는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추정량이어야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즉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차이가 최소가 되어야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blipFill>
                <a:blip r:embed="rId2"/>
                <a:stretch>
                  <a:fillRect l="-436" b="-2246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2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➎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충분성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표본이 모집단의 대표성을 가져야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3925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</a:t>
                </a:r>
                <a14:m>
                  <m:oMath xmlns:m="http://schemas.openxmlformats.org/officeDocument/2006/math">
                    <m:r>
                      <a:rPr kumimoji="0" lang="ko-KR" altLang="en-US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으로부터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를 추정할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확률함수를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baseline="-2500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이라 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즉 확률함수에 어떤 값을 대입해도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baseline="-2500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만 도출되기 때문에 </a:t>
                </a: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표본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의 정보를 모두 포함한다고 보기 어렵다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표본은 모집단에 대해 대표성을 가져야 통계적인 의미가 있으므로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의 정보가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모든 정보를 포함할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를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충분한 추정이라 하고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이를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충분성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(sufficiency)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확보되었다고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3925376"/>
              </a:xfrm>
              <a:prstGeom prst="rect">
                <a:avLst/>
              </a:prstGeom>
              <a:blipFill>
                <a:blip r:embed="rId2"/>
                <a:stretch>
                  <a:fillRect l="-4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367391-EEBD-4509-8414-FDA40CBB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63" y="5187184"/>
            <a:ext cx="8238101" cy="7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356146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구간추정을 사용하는 이유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조사자의 입장에서 오차를 줄이기 위하여 명확한 수치를 제시하는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</a:t>
            </a:r>
            <a:r>
              <a:rPr lang="ko-KR" altLang="en-US" sz="1800" b="0" dirty="0">
                <a:solidFill>
                  <a:schemeClr val="tx1"/>
                </a:solidFill>
              </a:rPr>
              <a:t> 대신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신뢰도를 제시하면서 </a:t>
            </a: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하한값으로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추정하는 구간추정을 사용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600" dirty="0"/>
          </a:p>
          <a:p>
            <a:pPr latinLnBrk="0">
              <a:defRPr/>
            </a:pPr>
            <a:r>
              <a:rPr lang="ko-KR" altLang="en-US" dirty="0"/>
              <a:t>신뢰구간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하한값의</a:t>
            </a:r>
            <a:r>
              <a:rPr lang="ko-KR" altLang="en-US" sz="1800" b="0" dirty="0">
                <a:solidFill>
                  <a:schemeClr val="tx1"/>
                </a:solidFill>
              </a:rPr>
              <a:t> 구간으로 표시되며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신뢰수준을 기준으로 추정된 점으로부터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의 방향과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의 방향으로 하한과 상한을 표시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EF955D7-E3E7-40F7-A0E8-959720CD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159669"/>
            <a:ext cx="4138337" cy="415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D359E96-0D6A-42AA-B55D-ECE68000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618456"/>
            <a:ext cx="1558524" cy="377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DE7322-D585-45F5-B585-DA10C2DD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025392"/>
            <a:ext cx="1329308" cy="429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A20F65F-19B3-45B3-9C22-83A0F7FB4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2541786"/>
            <a:ext cx="2952328" cy="31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52E9AB4-EDA8-4473-BFAF-C0F02CCC3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3000573"/>
            <a:ext cx="3342497" cy="3987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38DF7B1-72D0-480E-A23A-E6DDF58EA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660" y="3549100"/>
            <a:ext cx="6120680" cy="3134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ECAEB8-BBA9-4F91-9058-F757E05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20" y="1421991"/>
            <a:ext cx="8429582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C6C264D-6B3E-4BA0-9182-4C6E13AB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56" y="1058449"/>
            <a:ext cx="7992888" cy="5617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EB61092-76A2-4263-8D50-83915C3D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24" y="1916832"/>
            <a:ext cx="8473752" cy="31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2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모평균의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1624" y="2348880"/>
            <a:ext cx="849694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모수를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아는 경우의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z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분포의 활용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모수를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모르는 경우의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분포 활용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               표본의 크기 결정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모집단의 분산추정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모집단의 비율 추정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표본의 개수 측정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70AB56-A453-46E5-AB50-D9C9F890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78" y="1052736"/>
            <a:ext cx="7830443" cy="5397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모평균의 신뢰구간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모집단의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분산을 아는 경우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분산을 아는 경우</a:t>
            </a:r>
            <a:endParaRPr lang="en-US" altLang="ko-KR" dirty="0"/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경우는 거의 없음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분산을 알고 있다고 가정하는 이유는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</a:rPr>
              <a:t>분산을 모르는 경우를 학습할 때 도움이 되기 때문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통계학에서는 </a:t>
            </a:r>
            <a:r>
              <a:rPr lang="en-US" altLang="ko-KR" sz="1800" b="0" dirty="0">
                <a:solidFill>
                  <a:schemeClr val="tx1"/>
                </a:solidFill>
              </a:rPr>
              <a:t>90%, 95%, 99%, 99.9%</a:t>
            </a:r>
            <a:r>
              <a:rPr lang="ko-KR" altLang="en-US" sz="1800" b="0" dirty="0">
                <a:solidFill>
                  <a:schemeClr val="tx1"/>
                </a:solidFill>
              </a:rPr>
              <a:t>에 해당하는 신뢰구간을 많이 이용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신뢰구간에 속하지 않는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10%, 5%, 1%, 0.1%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α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 했을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1-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α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표현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564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pic>
        <p:nvPicPr>
          <p:cNvPr id="2457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1323976"/>
            <a:ext cx="40624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22" y="2185989"/>
            <a:ext cx="51244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제목 1"/>
          <p:cNvSpPr txBox="1">
            <a:spLocks/>
          </p:cNvSpPr>
          <p:nvPr/>
        </p:nvSpPr>
        <p:spPr bwMode="auto">
          <a:xfrm>
            <a:off x="1774825" y="188914"/>
            <a:ext cx="8642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ko-KR" altLang="en-US" sz="2600" b="1">
                <a:solidFill>
                  <a:srgbClr val="C00000"/>
                </a:solidFill>
              </a:rPr>
              <a:t>모평균의 신뢰구간 </a:t>
            </a:r>
            <a:r>
              <a:rPr kumimoji="0" lang="en-US" altLang="ko-KR" sz="2600" b="1">
                <a:solidFill>
                  <a:srgbClr val="C00000"/>
                </a:solidFill>
              </a:rPr>
              <a:t>(</a:t>
            </a:r>
            <a:r>
              <a:rPr kumimoji="0" lang="ko-KR" altLang="en-US" sz="2600" b="1">
                <a:solidFill>
                  <a:srgbClr val="C00000"/>
                </a:solidFill>
              </a:rPr>
              <a:t>모집단의</a:t>
            </a:r>
            <a:r>
              <a:rPr kumimoji="0" lang="en-US" altLang="ko-KR" sz="2600" b="1">
                <a:solidFill>
                  <a:srgbClr val="C00000"/>
                </a:solidFill>
              </a:rPr>
              <a:t> </a:t>
            </a:r>
            <a:r>
              <a:rPr kumimoji="0" lang="ko-KR" altLang="en-US" sz="2600" b="1">
                <a:solidFill>
                  <a:srgbClr val="C00000"/>
                </a:solidFill>
              </a:rPr>
              <a:t>표준편차를 아는 경우</a:t>
            </a:r>
            <a:r>
              <a:rPr kumimoji="0" lang="en-US" altLang="ko-KR" sz="2600" b="1">
                <a:solidFill>
                  <a:srgbClr val="C00000"/>
                </a:solidFill>
              </a:rPr>
              <a:t>)</a:t>
            </a:r>
            <a:endParaRPr kumimoji="0" lang="ko-KR" altLang="en-US" sz="2600" b="1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2C3AF51-53D2-4BDE-8CDB-8E6B984F8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5796402"/>
            <a:ext cx="4573841" cy="7200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3534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13A1EA-1686-4441-A283-9729321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1124744"/>
            <a:ext cx="8103035" cy="2808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CC8D369-27F6-4AC5-B01B-437EE066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2" y="3933056"/>
            <a:ext cx="8103035" cy="22803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9B1A11-CE71-4B64-9968-0135653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0" y="1628800"/>
            <a:ext cx="9001000" cy="18545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10F030-32CC-48F6-BDBA-BB67AFA4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556792"/>
            <a:ext cx="8820980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8049AB-6F31-4A68-9901-8A8301EF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47" y="1472918"/>
            <a:ext cx="9039105" cy="39121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BA3DB8-44C4-4B62-B43A-6F7CDE3B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76375"/>
            <a:ext cx="900112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6C8113B-FCE6-45DF-886A-280548AE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76375"/>
            <a:ext cx="900112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6C424E-B324-4C23-9802-9DA31A5C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92" y="1052736"/>
            <a:ext cx="8392616" cy="54861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CF0663-BFA0-4178-AF4F-ADA7670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30" y="1052736"/>
            <a:ext cx="7792740" cy="57382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비율 및 분산의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점추정과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모평균의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29019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표준편차를 모르는 경우</a:t>
            </a:r>
            <a:endParaRPr lang="en-US" altLang="ko-KR" dirty="0"/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공식에 대입하여 신뢰구간 추정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표준편차를 모르는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표본의 표준편차를 이용해서 신뢰구간을 추정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1"/>
          <a:stretch/>
        </p:blipFill>
        <p:spPr bwMode="auto">
          <a:xfrm>
            <a:off x="3719737" y="4350008"/>
            <a:ext cx="4392613" cy="167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표본의 분산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kumimoji="0" lang="en-US" altLang="ko-KR" sz="1800" b="0" i="1" baseline="30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과 표본의 표준편차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는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blipFill>
                <a:blip r:embed="rId3"/>
                <a:stretch>
                  <a:fillRect l="-13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표준편차를 이용한 신뢰구간은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모표준편차를</a:t>
            </a:r>
            <a:r>
              <a:rPr lang="ko-KR" altLang="en-US" sz="1800" b="0" dirty="0">
                <a:solidFill>
                  <a:schemeClr val="tx1"/>
                </a:solidFill>
              </a:rPr>
              <a:t> 이용한 신뢰구간보다 틀릴 가능성이 더 크므로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신뢰구간의 범위가 더 커질 수밖에 없으므로 </a:t>
            </a:r>
            <a:r>
              <a:rPr lang="en-US" altLang="ko-KR" sz="1800" dirty="0">
                <a:solidFill>
                  <a:schemeClr val="tx1"/>
                </a:solidFill>
              </a:rPr>
              <a:t>t</a:t>
            </a:r>
            <a:r>
              <a:rPr lang="ko-KR" altLang="en-US" sz="1800" dirty="0">
                <a:solidFill>
                  <a:schemeClr val="tx1"/>
                </a:solidFill>
              </a:rPr>
              <a:t>분포를 이용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80975" indent="-180975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∵ 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알지 못한 상황에서 정규분포를 이루는 모집단에서 추출한 표본의 크기가 작을 때의 추정과 검정에 사용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특히 </a:t>
            </a:r>
            <a:r>
              <a:rPr lang="en-US" altLang="ko-KR" sz="1800" b="0" dirty="0">
                <a:solidFill>
                  <a:schemeClr val="tx1"/>
                </a:solidFill>
              </a:rPr>
              <a:t>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자유도에</a:t>
            </a:r>
            <a:r>
              <a:rPr lang="ko-KR" altLang="en-US" sz="1800" b="0" dirty="0">
                <a:solidFill>
                  <a:schemeClr val="tx1"/>
                </a:solidFill>
              </a:rPr>
              <a:t> 따라 서로 다른 분포를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가짐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482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3857625"/>
            <a:ext cx="5256213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2B3927-48DE-47A4-8DCA-284BB6AF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484784"/>
            <a:ext cx="96869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532680-980D-4F4A-B667-062746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87" y="950536"/>
            <a:ext cx="6726025" cy="58869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89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508500"/>
            <a:ext cx="6500812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70FED9-92EE-4A72-A948-3634027B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980728"/>
            <a:ext cx="90011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445CFF-E7B0-42BB-BB76-867F59A1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96752"/>
            <a:ext cx="90011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커진다는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통계량에 대한 신뢰도가 높아지는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작아진다는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모집단을 대표할만한 대표성과 신뢰도 ↓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그렇다면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적절한 표본의 크기는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5519738" y="3500438"/>
            <a:ext cx="64770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400" dirty="0"/>
              <a:t>⇒</a:t>
            </a:r>
          </a:p>
        </p:txBody>
      </p:sp>
      <p:pic>
        <p:nvPicPr>
          <p:cNvPr id="4096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4837113"/>
            <a:ext cx="35655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7C0C45-398E-4A7D-B505-263B8E75E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3861048"/>
            <a:ext cx="14097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46AFD2F-3D01-4ED3-B3F3-E5949171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16" y="3861048"/>
            <a:ext cx="16573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6D1AACF-A9A8-460A-8428-4922D710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781175"/>
            <a:ext cx="926782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EC38578-CC0D-4356-8CBB-7FB6ED93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62112"/>
            <a:ext cx="96869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855809-E622-4036-B3E3-C85EC8B4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38" y="1124744"/>
            <a:ext cx="7893323" cy="5421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점추정과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점추정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구간추정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신뢰구간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76957B-AD5B-484A-8EEF-ABD70B95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1" y="1073539"/>
            <a:ext cx="7601669" cy="3688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FAEB10A-CE26-4433-9847-7E63FDA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30" y="5060561"/>
            <a:ext cx="84963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8136C8-2D87-4293-8C1B-7F1D92A4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243012"/>
            <a:ext cx="901065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51286"/>
            <a:ext cx="7513595" cy="164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모집단 비율 및 </a:t>
            </a: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/>
            </a:r>
            <a:br>
              <a:rPr lang="en-US" altLang="ko-KR" sz="4800" b="1" spc="-150" dirty="0">
                <a:ea typeface="맑은 고딕" panose="020B0503020000020004" pitchFamily="50" charset="-127"/>
                <a:cs typeface="+mj-cs"/>
              </a:rPr>
            </a:b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              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분산의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987675"/>
            <a:ext cx="7920284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비율의 신뢰구간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비율에서 표본의 크기 결정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              모집단 분산의 신뢰구간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및 분산의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C01465C-4370-47D4-85A2-70C49E24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09" y="1268760"/>
            <a:ext cx="8400982" cy="49377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8282" y="4149080"/>
            <a:ext cx="7741518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표본이 충분히 클 때 표본비율의 신뢰구간은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F7D46D-A469-40FF-9D9F-BAEA5E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3311054"/>
            <a:ext cx="2978584" cy="671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ACB4545-D596-4D45-A237-1E5B0B05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024" y="4772124"/>
            <a:ext cx="5975952" cy="798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1612006-5A3F-4EB0-A651-273731F9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270" y="5847940"/>
            <a:ext cx="3075628" cy="7296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F1D9E50-414E-47C7-ACAE-8F765619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01" y="1700808"/>
            <a:ext cx="8509197" cy="366995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BB66E4-8AB6-4515-97D8-ABA5ABEC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08" y="1340768"/>
            <a:ext cx="8856984" cy="22490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r="45926" b="63783"/>
          <a:stretch/>
        </p:blipFill>
        <p:spPr bwMode="auto">
          <a:xfrm>
            <a:off x="2628901" y="1844824"/>
            <a:ext cx="4835252" cy="75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5"/>
          <a:stretch/>
        </p:blipFill>
        <p:spPr bwMode="auto">
          <a:xfrm>
            <a:off x="2364510" y="3447288"/>
            <a:ext cx="7804727" cy="98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74168" y="1243980"/>
            <a:ext cx="5822032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77</a:t>
            </a:r>
            <a:r>
              <a:rPr lang="ko-KR" altLang="en-US" dirty="0">
                <a:latin typeface="+mn-ea"/>
                <a:ea typeface="+mn-ea"/>
              </a:rPr>
              <a:t>곳의 주유소 표본 중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곳에서 용량의 차이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9010" y="1882924"/>
            <a:ext cx="1171550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이므로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68" y="2831856"/>
            <a:ext cx="5822032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신뢰구간은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74168" y="4893874"/>
            <a:ext cx="6758136" cy="131409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그러므로 전체 주유소의 </a:t>
            </a:r>
            <a:r>
              <a:rPr lang="en-US" altLang="ko-KR" dirty="0">
                <a:latin typeface="+mn-ea"/>
                <a:ea typeface="+mn-ea"/>
              </a:rPr>
              <a:t>0.98%~12.00%</a:t>
            </a:r>
            <a:r>
              <a:rPr lang="ko-KR" altLang="en-US" dirty="0">
                <a:latin typeface="+mn-ea"/>
                <a:ea typeface="+mn-ea"/>
              </a:rPr>
              <a:t>에서 주유해야 할 용량과 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실제 주유된 용량에 차이가 발견될 수 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325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300664"/>
            <a:ext cx="604996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47D2DF1-3488-447E-8817-0DE23CBD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196752"/>
            <a:ext cx="8496944" cy="384699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8277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</a:t>
            </a:r>
            <a:r>
              <a:rPr lang="en-US" altLang="ko-KR" dirty="0"/>
              <a:t> </a:t>
            </a:r>
            <a:r>
              <a:rPr lang="ko-KR" altLang="en-US" dirty="0"/>
              <a:t>크기 결정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비율을 추정하는 경우에도 표본의 크기를 어느 정도로 해야 할지 가늠해야 하는데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r>
              <a:rPr lang="ko-KR" altLang="en-US" sz="1800" b="0" dirty="0">
                <a:solidFill>
                  <a:schemeClr val="tx1"/>
                </a:solidFill>
              </a:rPr>
              <a:t> 신뢰구간의 오차한계를 어느 정도로 할 것인지를 먼저 정하면 적절한 표본의 개수를 결정할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4276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6" r="34002" b="65685"/>
          <a:stretch/>
        </p:blipFill>
        <p:spPr bwMode="auto">
          <a:xfrm>
            <a:off x="6395020" y="3090864"/>
            <a:ext cx="214925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82440" y="3226106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표본비율에서 상한과 하한을 결정하는                              가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07208" y="3666538"/>
                <a:ext cx="3856732" cy="4401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오차한계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넘지 않아야</a:t>
                </a:r>
                <a:r>
                  <a:rPr lang="en-US" altLang="ko-KR" dirty="0">
                    <a:latin typeface="+mn-ea"/>
                    <a:ea typeface="+mn-ea"/>
                  </a:rPr>
                  <a:t>…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08" y="3666538"/>
                <a:ext cx="3856732" cy="440126"/>
              </a:xfrm>
              <a:prstGeom prst="rect">
                <a:avLst/>
              </a:prstGeom>
              <a:blipFill rotWithShape="0">
                <a:blip r:embed="rId3"/>
                <a:stretch>
                  <a:fillRect l="-948"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63552" y="4470706"/>
                <a:ext cx="3856732" cy="4401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▶표본의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70706"/>
                <a:ext cx="3856732" cy="440126"/>
              </a:xfrm>
              <a:prstGeom prst="rect">
                <a:avLst/>
              </a:prstGeom>
              <a:blipFill rotWithShape="0">
                <a:blip r:embed="rId4"/>
                <a:stretch>
                  <a:fillRect l="-1108"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C645F86-7DA4-4E94-8E08-8C5BAC9B3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08" y="4419418"/>
            <a:ext cx="2952328" cy="2017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추정은 정확하지는 않지만 이 정도면 될 것이라는 정도를 가늠하는 것이다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b="0" dirty="0">
                <a:solidFill>
                  <a:schemeClr val="tx1"/>
                </a:solidFill>
              </a:rPr>
              <a:t>그 정도를 가늠하는 방법은 정확하게 어떠한 수치로 나타낼 수도 있고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시작점과 종료점으로 표현할 수도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점추정</a:t>
            </a:r>
            <a:r>
              <a:rPr lang="en-US" altLang="ko-KR" dirty="0"/>
              <a:t>(point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특정한 수치로 표현하는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, 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특정한 수치로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구간추정</a:t>
            </a:r>
            <a:r>
              <a:rPr lang="en-US" altLang="ko-KR" dirty="0"/>
              <a:t>(interval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구간추정은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최소값과 최대값의 범위로 추정하는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구간추정은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범위로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6472DA-A048-4C2C-80E2-5037D965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84784"/>
            <a:ext cx="8784976" cy="22422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7" b="78380"/>
          <a:stretch/>
        </p:blipFill>
        <p:spPr bwMode="auto">
          <a:xfrm>
            <a:off x="2194298" y="1639714"/>
            <a:ext cx="3725987" cy="5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t="33876" b="23306"/>
          <a:stretch/>
        </p:blipFill>
        <p:spPr bwMode="auto">
          <a:xfrm>
            <a:off x="2844800" y="2298700"/>
            <a:ext cx="71405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0852" y="1625906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이므로 표본의 개수는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7580" y="3400049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따라서 최소 </a:t>
            </a:r>
            <a:r>
              <a:rPr lang="en-US" altLang="ko-KR" dirty="0">
                <a:latin typeface="+mn-ea"/>
                <a:ea typeface="+mn-ea"/>
              </a:rPr>
              <a:t>73</a:t>
            </a:r>
            <a:r>
              <a:rPr lang="ko-KR" altLang="en-US" dirty="0">
                <a:latin typeface="+mn-ea"/>
                <a:ea typeface="+mn-ea"/>
              </a:rPr>
              <a:t>명을 표본으로 설정해야 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734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364164"/>
            <a:ext cx="68421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B46740-8E31-49F9-9ABD-C4F609FA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84" y="1221668"/>
            <a:ext cx="8425631" cy="386224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90080" y="4205332"/>
                <a:ext cx="8198520" cy="8798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인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모집단으로부터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표본을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추출해서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표본분산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계산하면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,</m:t>
                    </m:r>
                  </m:oMath>
                </a14:m>
                <a:endParaRPr lang="en-US" altLang="ko-KR" i="1" dirty="0">
                  <a:latin typeface="Cambria Math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+mn-ea"/>
                  </a:rPr>
                  <a:t>자유도가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−1)</m:t>
                    </m:r>
                  </m:oMath>
                </a14:m>
                <a:r>
                  <a:rPr lang="ko-KR" altLang="en-US" dirty="0">
                    <a:ea typeface="+mn-ea"/>
                  </a:rPr>
                  <a:t>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 </m:t>
                        </m:r>
                      </m:sup>
                    </m:sSup>
                    <m:r>
                      <a:rPr lang="ko-KR" altLang="en-US" i="1">
                        <a:latin typeface="Cambria Math"/>
                        <a:ea typeface="+mn-ea"/>
                      </a:rPr>
                      <m:t>분포를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따르며</m:t>
                    </m:r>
                  </m:oMath>
                </a14:m>
                <a:endParaRPr lang="ko-KR" altLang="en-US" i="1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80" y="4205332"/>
                <a:ext cx="8198520" cy="879852"/>
              </a:xfrm>
              <a:prstGeom prst="rect">
                <a:avLst/>
              </a:prstGeom>
              <a:blipFill>
                <a:blip r:embed="rId3"/>
                <a:stretch>
                  <a:fillRect l="-59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5267224"/>
            <a:ext cx="2079625" cy="77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51389" y="5373216"/>
            <a:ext cx="3149600" cy="57606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Cambria Math"/>
                <a:ea typeface="+mn-ea"/>
              </a:rPr>
              <a:t>으로</a:t>
            </a:r>
            <a:r>
              <a:rPr lang="ko-KR" altLang="en-US" dirty="0">
                <a:latin typeface="Cambria Math"/>
                <a:ea typeface="+mn-ea"/>
              </a:rPr>
              <a:t> 나타낸다</a:t>
            </a:r>
            <a:r>
              <a:rPr lang="en-US" altLang="ko-KR" dirty="0">
                <a:latin typeface="Cambria Math"/>
                <a:ea typeface="+mn-ea"/>
              </a:rPr>
              <a:t>.</a:t>
            </a:r>
            <a:endParaRPr lang="ko-KR" altLang="en-US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9536" y="1397020"/>
                <a:ext cx="8198520" cy="8798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 </m:t>
                          </m:r>
                        </m:sup>
                      </m:sSup>
                      <m:r>
                        <a:rPr lang="ko-KR" altLang="en-US" i="1">
                          <a:latin typeface="Cambria Math"/>
                          <a:ea typeface="+mn-ea"/>
                        </a:rPr>
                        <m:t>분포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는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정규분포의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모양을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따르지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않기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0" smtClean="0">
                          <a:latin typeface="Cambria Math"/>
                          <a:ea typeface="+mn-ea"/>
                        </a:rPr>
                        <m:t>때문에</m:t>
                      </m:r>
                      <m:r>
                        <a:rPr lang="en-US" altLang="ko-KR" b="0" i="0" smtClean="0">
                          <a:latin typeface="Cambria Math"/>
                          <a:ea typeface="+mn-ea"/>
                        </a:rPr>
                        <m:t> </m:t>
                      </m:r>
                    </m:oMath>
                  </m:oMathPara>
                </a14:m>
                <a:r>
                  <a:rPr lang="en-US" altLang="ko-KR" dirty="0">
                    <a:latin typeface="Cambria Math"/>
                    <a:ea typeface="+mn-ea"/>
                  </a:rPr>
                  <a:t/>
                </a:r>
                <a:br>
                  <a:rPr lang="en-US" altLang="ko-KR" dirty="0">
                    <a:latin typeface="Cambria Math"/>
                    <a:ea typeface="+mn-ea"/>
                  </a:rPr>
                </a:br>
                <a:r>
                  <a:rPr lang="ko-KR" altLang="en-US" dirty="0">
                    <a:latin typeface="Cambria Math"/>
                    <a:ea typeface="+mn-ea"/>
                  </a:rPr>
                  <a:t>하한과 상한을 동일하게 표현하지 않고</a:t>
                </a:r>
                <a:r>
                  <a:rPr lang="en-US" altLang="ko-KR" dirty="0">
                    <a:latin typeface="Cambria Math"/>
                    <a:ea typeface="+mn-ea"/>
                  </a:rPr>
                  <a:t>, </a:t>
                </a:r>
                <a:r>
                  <a:rPr lang="ko-KR" altLang="en-US" dirty="0">
                    <a:latin typeface="Cambria Math"/>
                    <a:ea typeface="+mn-ea"/>
                  </a:rPr>
                  <a:t>신뢰구간을 나타내면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397020"/>
                <a:ext cx="8198520" cy="879852"/>
              </a:xfrm>
              <a:prstGeom prst="rect">
                <a:avLst/>
              </a:prstGeom>
              <a:blipFill>
                <a:blip r:embed="rId2"/>
                <a:stretch>
                  <a:fillRect l="-669" b="-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59" y="2477846"/>
            <a:ext cx="6580332" cy="99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9536" y="4205332"/>
            <a:ext cx="8198520" cy="87985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따라서 모집단 분산의 신뢰구간은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54" y="4676868"/>
            <a:ext cx="3198986" cy="120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225B3F8-5375-476C-ABD0-8612FE68FA7D}"/>
              </a:ext>
            </a:extLst>
          </p:cNvPr>
          <p:cNvGrpSpPr/>
          <p:nvPr/>
        </p:nvGrpSpPr>
        <p:grpSpPr>
          <a:xfrm>
            <a:off x="2171700" y="981075"/>
            <a:ext cx="7848600" cy="5556250"/>
            <a:chOff x="2171700" y="981075"/>
            <a:chExt cx="7848600" cy="5556250"/>
          </a:xfrm>
        </p:grpSpPr>
        <p:pic>
          <p:nvPicPr>
            <p:cNvPr id="60419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981075"/>
              <a:ext cx="7848600" cy="555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BBA0970-0B6B-4881-A475-EAE1313D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700" y="1052736"/>
              <a:ext cx="7848600" cy="2266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02BED74-F3E2-42A1-8F7E-E63E24F1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6"/>
            <a:ext cx="9217024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2" y="1364098"/>
            <a:ext cx="6667499" cy="60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44" y="2347136"/>
            <a:ext cx="2933552" cy="117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2480" y="1385932"/>
            <a:ext cx="857920" cy="4936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이므로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5780" y="2313032"/>
            <a:ext cx="857920" cy="4936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신뢰구간은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349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4" y="5143500"/>
            <a:ext cx="734853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1CEDC7-A183-4240-A77D-696FAD39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00" y="1196752"/>
            <a:ext cx="8161599" cy="370038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45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4967289"/>
            <a:ext cx="7631113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045183-0989-47BB-8F3D-B707BEEA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82" y="1196752"/>
            <a:ext cx="7956035" cy="3590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36751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추정치</a:t>
            </a:r>
            <a:r>
              <a:rPr lang="en-US" altLang="ko-KR" dirty="0"/>
              <a:t>(estimate)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추정하기 위해 선택된 표본을 대상으로 구체적으로 도출된 통계량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/>
              <a:t>추정량</a:t>
            </a:r>
            <a:r>
              <a:rPr lang="en-US" altLang="ko-KR" dirty="0"/>
              <a:t>(estimator)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표본에서 관찰된 값으로 추정치를 계산하기 위한 도출 함수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74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55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5286375"/>
            <a:ext cx="74168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BA8405-BCCA-414D-869B-9AEB478D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56" y="1196752"/>
            <a:ext cx="8497887" cy="385940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5084764"/>
            <a:ext cx="5976937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94144B-1A10-4DAD-B78C-2DE289F3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64" y="1268760"/>
            <a:ext cx="8498872" cy="357720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5013325"/>
            <a:ext cx="61928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37FE37-7DD8-4F45-9745-AE8B13CD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72" y="1268760"/>
            <a:ext cx="8366655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점추정</a:t>
            </a:r>
            <a:endParaRPr lang="en-US" altLang="ko-KR" dirty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04594" y="1934130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가정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: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토익 시험에서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750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850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점을 받았다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latinLnBrk="0">
              <a:buFont typeface="Wingdings" panose="05000000000000000000" pitchFamily="2" charset="2"/>
              <a:buChar char="à"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다음에 받을 성적을 추정하면 몇 점이 될까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? 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모든 조건이 동일하다고 했으니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3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번의 시험 성적 평균인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점으로 추정하면 무난함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하지만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점은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맞다고 할 수도 없고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틀렸다고 할 수도 없다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실제로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점을 얻는다면 정확한 추정</a:t>
            </a: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그 외의 점수를 받는다면 틀린 추정</a:t>
            </a: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점추정은 오차를 필연적으로 동반한다는 약점이 있다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따라서 점추정의 오차를 최소로 만들어야 바람직한 추정이라 할 수 있다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50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➊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일치성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표본의 크기가 모집단 규모에 근접해야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dirty="0" err="1">
                    <a:solidFill>
                      <a:schemeClr val="tx1"/>
                    </a:solidFill>
                  </a:rPr>
                  <a:t>일치성</a:t>
                </a:r>
                <a:r>
                  <a:rPr kumimoji="0" lang="en-US" altLang="ko-KR" sz="1600" dirty="0">
                    <a:solidFill>
                      <a:schemeClr val="tx1"/>
                    </a:solidFill>
                  </a:rPr>
                  <a:t>(consistency)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은 표본이 모집단의 규모에 근접할수록 오차가 작아진다는 의미이다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표본의 개수가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ko-KR" altLang="en-US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→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∞로 되어 모집단과 일치하면 오차는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0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되므로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표본이 커질수록 위험이 감소한다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blipFill>
                <a:blip r:embed="rId2"/>
                <a:stretch>
                  <a:fillRect l="-457" b="-1469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0" y="3933056"/>
            <a:ext cx="7899400" cy="135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39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➋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불편성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추정량이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모수와</a:t>
            </a:r>
            <a:r>
              <a:rPr kumimoji="0" lang="ko-KR" altLang="en-US" sz="1800" dirty="0">
                <a:solidFill>
                  <a:schemeClr val="tx1"/>
                </a:solidFill>
              </a:rPr>
              <a:t> 같아야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추정량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로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추정하여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)=</m:t>
                    </m:r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되면 가장 바람직한 추정이다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이때의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추정량을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dirty="0" err="1">
                    <a:solidFill>
                      <a:schemeClr val="tx1"/>
                    </a:solidFill>
                  </a:rPr>
                  <a:t>불편추정량</a:t>
                </a:r>
                <a:r>
                  <a:rPr kumimoji="0" lang="en-US" altLang="ko-KR" sz="1600" dirty="0">
                    <a:solidFill>
                      <a:schemeClr val="tx1"/>
                    </a:solidFill>
                  </a:rPr>
                  <a:t>(unbiased estimator)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kumimoji="0" lang="ko-KR" altLang="en-US" sz="1600" b="0" dirty="0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되면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차이가있다는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의미이며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이를 편의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(biased)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있다고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기대값이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모수와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동일하게 나타나면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이는 표본추출이 오류가 나타날만한 영향이 없다는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불편성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(unbiasedness)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을 만족한다는 의미이다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blipFill>
                <a:blip r:embed="rId2"/>
                <a:stretch>
                  <a:fillRect l="-436" b="-3753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1020</Words>
  <Application>Microsoft Office PowerPoint</Application>
  <PresentationFormat>와이드스크린</PresentationFormat>
  <Paragraphs>178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맑은 고딕</vt:lpstr>
      <vt:lpstr>Wingdings</vt:lpstr>
      <vt:lpstr>굴림</vt:lpstr>
      <vt:lpstr>Cambria Math</vt:lpstr>
      <vt:lpstr>Arial</vt:lpstr>
      <vt:lpstr>Office 테마</vt:lpstr>
      <vt:lpstr>PowerPoint 프레젠테이션</vt:lpstr>
      <vt:lpstr>PowerPoint 프레젠테이션</vt:lpstr>
      <vt:lpstr>목 차</vt:lpstr>
      <vt:lpstr>PowerPoint 프레젠테이션</vt:lpstr>
      <vt:lpstr>추정이란</vt:lpstr>
      <vt:lpstr>추정이란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구간추정</vt:lpstr>
      <vt:lpstr>구간추정</vt:lpstr>
      <vt:lpstr>구간추정</vt:lpstr>
      <vt:lpstr>구간추정 (예제 풀이)</vt:lpstr>
      <vt:lpstr>구간추정 (예제 풀이)</vt:lpstr>
      <vt:lpstr>PowerPoint 프레젠테이션</vt:lpstr>
      <vt:lpstr>모평균의 구간추정</vt:lpstr>
      <vt:lpstr>모평균의 신뢰구간 (모집단의 분산을 아는 경우)</vt:lpstr>
      <vt:lpstr>PowerPoint 프레젠테이션</vt:lpstr>
      <vt:lpstr>모평균의 신뢰구간 (모집단의 표준편차를 아는 경우)</vt:lpstr>
      <vt:lpstr>모평균의 신뢰구간 (모집단의 표준편차를 아는 경우)</vt:lpstr>
      <vt:lpstr>모평균의 신뢰구간 (예제 풀이)</vt:lpstr>
      <vt:lpstr>모평균의 신뢰구간 (예제 Excel 풀이)</vt:lpstr>
      <vt:lpstr>모평균의 신뢰구간 (예제 Excel 풀이)</vt:lpstr>
      <vt:lpstr>모평균의 신뢰구간 (예제 Excel 풀이 완성)</vt:lpstr>
      <vt:lpstr>모평균의 신뢰구간</vt:lpstr>
      <vt:lpstr>모평균의 신뢰구간</vt:lpstr>
      <vt:lpstr>모평균의 신뢰구간 (모집단의 표준편차를 모르는 경우)</vt:lpstr>
      <vt:lpstr>모평균의 신뢰구간 (모집단의 표준편차를 모르는 경우)</vt:lpstr>
      <vt:lpstr>모평균의 신뢰구간 (예제 풀이)</vt:lpstr>
      <vt:lpstr>모평균의 신뢰구간 (예제 풀이)</vt:lpstr>
      <vt:lpstr>모평균의 신뢰구간 (예제 Excel 풀이)</vt:lpstr>
      <vt:lpstr>모평균의 신뢰구간 (예제 Excel 풀이)</vt:lpstr>
      <vt:lpstr>표본의 크기 결정</vt:lpstr>
      <vt:lpstr>표본의 크기 결정</vt:lpstr>
      <vt:lpstr>표본의 크기 결정</vt:lpstr>
      <vt:lpstr>표본의 크기 결정 (예제 풀이)</vt:lpstr>
      <vt:lpstr>표본의 크기 결정 (예제 Excel 풀이)</vt:lpstr>
      <vt:lpstr>표본의 크기 결정 (예제 Excel 풀이 완성)</vt:lpstr>
      <vt:lpstr>PowerPoint 프레젠테이션</vt:lpstr>
      <vt:lpstr>모집단 비율 및 분산의 구간추정</vt:lpstr>
      <vt:lpstr>모집단 비율의 구간추정</vt:lpstr>
      <vt:lpstr>모집단 비율의 구간추정</vt:lpstr>
      <vt:lpstr>모집단 비율의 구간추정</vt:lpstr>
      <vt:lpstr>모집단 비율의 구간추정 (예제 풀이)</vt:lpstr>
      <vt:lpstr>모집단 비율의 구간추정 (예제 Excel 풀이)</vt:lpstr>
      <vt:lpstr>모집단 비율</vt:lpstr>
      <vt:lpstr>모집단 비율</vt:lpstr>
      <vt:lpstr>모집단 비율 (예제 풀이)</vt:lpstr>
      <vt:lpstr>모집단 비율 (예제 Excel 풀이)</vt:lpstr>
      <vt:lpstr>모집단 분산의 구간추정</vt:lpstr>
      <vt:lpstr>모집단 분산의 구간추정</vt:lpstr>
      <vt:lpstr>모집단 분산의 구간추정</vt:lpstr>
      <vt:lpstr>모집단 분산의 구간추정</vt:lpstr>
      <vt:lpstr>모집단 분산의 구간추정 (예제 풀이)</vt:lpstr>
      <vt:lpstr>모집단 분산의 구간추정 (예제 Excel 풀이)</vt:lpstr>
      <vt:lpstr>모집단 분산의 구간추정 (예제 Excel 풀이)</vt:lpstr>
      <vt:lpstr>모집단 분산의 구간추정 (예제 Excel 풀이)</vt:lpstr>
      <vt:lpstr>모집단 분산의 구간추정 (예제 Excel 풀이)</vt:lpstr>
      <vt:lpstr>모집단 분산의 구간추정 (예제 Excel 풀이)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479</cp:revision>
  <dcterms:created xsi:type="dcterms:W3CDTF">2012-07-11T10:23:22Z</dcterms:created>
  <dcterms:modified xsi:type="dcterms:W3CDTF">2021-03-02T01:28:44Z</dcterms:modified>
</cp:coreProperties>
</file>